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9" autoAdjust="0"/>
    <p:restoredTop sz="94660"/>
  </p:normalViewPr>
  <p:slideViewPr>
    <p:cSldViewPr>
      <p:cViewPr varScale="1">
        <p:scale>
          <a:sx n="70" d="100"/>
          <a:sy n="70" d="100"/>
        </p:scale>
        <p:origin x="-34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E09498-395D-4F76-BDA6-00C1D43276A7}"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311955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09498-395D-4F76-BDA6-00C1D43276A7}"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15009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09498-395D-4F76-BDA6-00C1D43276A7}"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115904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09498-395D-4F76-BDA6-00C1D43276A7}"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65615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E09498-395D-4F76-BDA6-00C1D43276A7}" type="datetimeFigureOut">
              <a:rPr lang="en-US" smtClean="0"/>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289506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E09498-395D-4F76-BDA6-00C1D43276A7}"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321282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E09498-395D-4F76-BDA6-00C1D43276A7}" type="datetimeFigureOut">
              <a:rPr lang="en-US" smtClean="0"/>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110399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E09498-395D-4F76-BDA6-00C1D43276A7}" type="datetimeFigureOut">
              <a:rPr lang="en-US" smtClean="0"/>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798352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09498-395D-4F76-BDA6-00C1D43276A7}" type="datetimeFigureOut">
              <a:rPr lang="en-US" smtClean="0"/>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343757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09498-395D-4F76-BDA6-00C1D43276A7}"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25209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09498-395D-4F76-BDA6-00C1D43276A7}" type="datetimeFigureOut">
              <a:rPr lang="en-US" smtClean="0"/>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E48BDF-8CE7-4324-A29A-E0BF56E609A2}" type="slidenum">
              <a:rPr lang="en-US" smtClean="0"/>
              <a:t>‹#›</a:t>
            </a:fld>
            <a:endParaRPr lang="en-US"/>
          </a:p>
        </p:txBody>
      </p:sp>
    </p:spTree>
    <p:extLst>
      <p:ext uri="{BB962C8B-B14F-4D97-AF65-F5344CB8AC3E}">
        <p14:creationId xmlns:p14="http://schemas.microsoft.com/office/powerpoint/2010/main" val="403738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09498-395D-4F76-BDA6-00C1D43276A7}" type="datetimeFigureOut">
              <a:rPr lang="en-US" smtClean="0"/>
              <a:t>10/9/2020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48BDF-8CE7-4324-A29A-E0BF56E609A2}" type="slidenum">
              <a:rPr lang="en-US" smtClean="0"/>
              <a:t>‹#›</a:t>
            </a:fld>
            <a:endParaRPr lang="en-US"/>
          </a:p>
        </p:txBody>
      </p:sp>
    </p:spTree>
    <p:extLst>
      <p:ext uri="{BB962C8B-B14F-4D97-AF65-F5344CB8AC3E}">
        <p14:creationId xmlns:p14="http://schemas.microsoft.com/office/powerpoint/2010/main" val="3056282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ar.wikipedia.org/wiki/%D8%A7%D9%84%D8%B4%D8%B1%D9%82_%D8%A7%D9%84%D8%A3%D9%88%D8%B3%D8%B7" TargetMode="External"/><Relationship Id="rId3" Type="http://schemas.openxmlformats.org/officeDocument/2006/relationships/image" Target="../media/image2.jpg"/><Relationship Id="rId7" Type="http://schemas.openxmlformats.org/officeDocument/2006/relationships/hyperlink" Target="https://ar.wikipedia.org/wiki/%D9%84%D9%88%D9%83%D9%87%D9%8A%D8%AF_%D9%85%D8%A7%D8%B1%D8%AA%D9%86" TargetMode="Externa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hyperlink" Target="https://ar.wikipedia.org/wiki/%D8%B3%D8%A7%D9%86_%D9%81%D8%B1%D8%A7%D9%86%D8%B3%D9%8A%D8%B3%D9%83%D9%88" TargetMode="External"/><Relationship Id="rId5" Type="http://schemas.openxmlformats.org/officeDocument/2006/relationships/hyperlink" Target="https://ar.wikipedia.org/wiki/%D9%85%D8%AD%D9%85%D8%AF_%D8%A8%D9%86_%D8%B3%D9%84%D9%85%D8%A7%D9%86_%D8%A2%D9%84_%D8%B3%D8%B9%D9%88%D8%AF" TargetMode="External"/><Relationship Id="rId4" Type="http://schemas.openxmlformats.org/officeDocument/2006/relationships/hyperlink" Target="https://ar.wikipedia.org/wiki/%D9%85%D8%AF%D9%8A%D9%86%D8%A9_%D8%A7%D9%84%D9%85%D9%84%D9%83_%D8%B9%D8%A8%D8%AF_%D8%A7%D9%84%D8%B9%D8%B2%D9%8A%D8%B2_%D9%84%D9%84%D8%B9%D9%84%D9%88%D9%85_%D9%88%D8%A7%D9%84%D8%AA%D9%82%D9%86%D9%8A%D8%A9" TargetMode="External"/><Relationship Id="rId9" Type="http://schemas.openxmlformats.org/officeDocument/2006/relationships/hyperlink" Target="https://ar.wikipedia.org/wiki/%D8%A7%D9%84%D8%B3%D8%B9%D9%88%D8%AF%D9%8A%D8%A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ar.wikipedia.org/wiki/%D8%A7%D9%84%D9%82%D9%85%D8%B1_%D8%A7%D9%84%D8%B3%D8%B9%D9%88%D8%AF%D9%8A_%D9%84%D9%84%D8%A7%D8%AA%D8%B5%D8%A7%D9%84%D8%A7%D8%AA#cite_note-9" TargetMode="External"/><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hyperlink" Target="https://ar.wikipedia.org/wiki/%D8%A3%D9%81%D8%B1%D9%8A%D9%82%D9%8A%D8%A7" TargetMode="External"/><Relationship Id="rId5" Type="http://schemas.openxmlformats.org/officeDocument/2006/relationships/hyperlink" Target="https://ar.wikipedia.org/wiki/%D8%A3%D9%88%D8%B1%D9%88%D8%A8%D8%A7" TargetMode="External"/><Relationship Id="rId4" Type="http://schemas.openxmlformats.org/officeDocument/2006/relationships/hyperlink" Target="https://ar.wikipedia.org/wiki/%D8%B4%D9%85%D8%A7%D9%84_%D8%A3%D9%81%D8%B1%D9%8A%D9%82%D9%8A%D8%A7"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714"/>
            <a:ext cx="9144000" cy="68947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445544"/>
            <a:ext cx="4191000" cy="2050257"/>
          </a:xfrm>
          <a:prstGeom prst="rect">
            <a:avLst/>
          </a:prstGeom>
        </p:spPr>
      </p:pic>
      <p:sp>
        <p:nvSpPr>
          <p:cNvPr id="6" name="Rounded Rectangle 5"/>
          <p:cNvSpPr/>
          <p:nvPr/>
        </p:nvSpPr>
        <p:spPr>
          <a:xfrm>
            <a:off x="838200" y="2667000"/>
            <a:ext cx="3505200" cy="1447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200" dirty="0" smtClean="0">
                <a:latin typeface="Adobe Arabic" pitchFamily="18" charset="-78"/>
              </a:rPr>
              <a:t>الاقمار الاصطناعية</a:t>
            </a:r>
          </a:p>
          <a:p>
            <a:pPr algn="r"/>
            <a:r>
              <a:rPr lang="ar-SA" sz="1200" b="0" i="0" dirty="0" smtClean="0">
                <a:solidFill>
                  <a:schemeClr val="bg1"/>
                </a:solidFill>
                <a:effectLst/>
                <a:latin typeface="droid arabic naskh"/>
              </a:rPr>
              <a:t>القمر الصناعي هو أي جسم يتحرك في مسار منحني حول كوكب، القمر هو القمر الصناعي الطبيعي الأصلي للأرض، وهناك العديد من الأقمار الصناعية التي صنعها الإنسان، وعادة ما تكون أقرب إلى الأرض، والمسار الذي يتبعه القمر الصناعي هو المدار الذي يأخذ أحيانًا شكل دائري.</a:t>
            </a:r>
          </a:p>
          <a:p>
            <a:pPr algn="r"/>
            <a:r>
              <a:rPr lang="ar-SA" sz="1200" b="0" i="0" dirty="0" smtClean="0">
                <a:solidFill>
                  <a:schemeClr val="bg1"/>
                </a:solidFill>
                <a:effectLst/>
                <a:latin typeface="droid arabic naskh"/>
              </a:rPr>
              <a:t>لفهم سبب تحرك الأقمار الصناعية بهذه الطريقة، يجب علينا إعادة ما قاله نيوتن، حيث اقترح نيوتن وجود قوة جذب بين أي كائنين في الكون، ومع ذلك، فإن مسار القصور الذاتي الثابت للقمر الصناعي متوازن من خلال جاذبية قوية موجهة نحو مركز الكوكب.</a:t>
            </a:r>
          </a:p>
          <a:p>
            <a:endParaRPr lang="en-US" sz="1200" dirty="0">
              <a:latin typeface="Adobe Arabic" pitchFamily="18" charset="-78"/>
              <a:cs typeface="Adobe Arabic" pitchFamily="18" charset="-78"/>
            </a:endParaRPr>
          </a:p>
        </p:txBody>
      </p:sp>
    </p:spTree>
    <p:extLst>
      <p:ext uri="{BB962C8B-B14F-4D97-AF65-F5344CB8AC3E}">
        <p14:creationId xmlns:p14="http://schemas.microsoft.com/office/powerpoint/2010/main" val="3507475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6" y="0"/>
            <a:ext cx="9154886"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312055"/>
            <a:ext cx="2431144" cy="754743"/>
          </a:xfrm>
          <a:prstGeom prst="rect">
            <a:avLst/>
          </a:prstGeom>
        </p:spPr>
      </p:pic>
      <p:sp>
        <p:nvSpPr>
          <p:cNvPr id="6" name="Rounded Rectangle 5"/>
          <p:cNvSpPr/>
          <p:nvPr/>
        </p:nvSpPr>
        <p:spPr>
          <a:xfrm>
            <a:off x="2895600" y="312055"/>
            <a:ext cx="2895600" cy="685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200" dirty="0" smtClean="0"/>
              <a:t>انواع الاقمار الاصطناعية </a:t>
            </a:r>
            <a:endParaRPr lang="en-US" sz="22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856" y="4800600"/>
            <a:ext cx="1516744" cy="1041401"/>
          </a:xfrm>
          <a:prstGeom prst="rect">
            <a:avLst/>
          </a:prstGeom>
        </p:spPr>
      </p:pic>
      <p:sp>
        <p:nvSpPr>
          <p:cNvPr id="9" name="Rounded Rectangle 8"/>
          <p:cNvSpPr/>
          <p:nvPr/>
        </p:nvSpPr>
        <p:spPr>
          <a:xfrm>
            <a:off x="384628" y="4940300"/>
            <a:ext cx="1219200" cy="762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000" dirty="0" smtClean="0">
                <a:solidFill>
                  <a:schemeClr val="bg1"/>
                </a:solidFill>
              </a:rPr>
              <a:t>الاقمار الصناعيه الفلكيه</a:t>
            </a:r>
          </a:p>
          <a:p>
            <a:pPr algn="ctr"/>
            <a:endParaRPr lang="ar-SA" sz="800" dirty="0">
              <a:solidFill>
                <a:schemeClr val="bg1"/>
              </a:solidFill>
              <a:latin typeface="droid arabic naskh"/>
            </a:endParaRPr>
          </a:p>
          <a:p>
            <a:pPr algn="ctr"/>
            <a:r>
              <a:rPr lang="ar-SA" sz="700" b="0" i="0" dirty="0" smtClean="0">
                <a:solidFill>
                  <a:schemeClr val="bg1"/>
                </a:solidFill>
                <a:effectLst/>
                <a:latin typeface="droid arabic naskh"/>
              </a:rPr>
              <a:t>مثلا تلسكوب هابل الفضائي وهو تلسكوب يدور حول الأرض، وتدرس سواتل علم الفلك الظواهر النجمية مثل الثقوب السوداء والمجرات البعيدة</a:t>
            </a:r>
            <a:endParaRPr lang="en-US" sz="700" dirty="0">
              <a:solidFill>
                <a:schemeClr val="bg1"/>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8886" y="2659461"/>
            <a:ext cx="1291772" cy="886935"/>
          </a:xfrm>
          <a:prstGeom prst="rect">
            <a:avLst/>
          </a:prstGeom>
        </p:spPr>
      </p:pic>
      <p:sp>
        <p:nvSpPr>
          <p:cNvPr id="11" name="Rounded Rectangle 10"/>
          <p:cNvSpPr/>
          <p:nvPr/>
        </p:nvSpPr>
        <p:spPr>
          <a:xfrm>
            <a:off x="1828800" y="2743200"/>
            <a:ext cx="1371600" cy="609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000" dirty="0" smtClean="0">
                <a:solidFill>
                  <a:schemeClr val="bg1"/>
                </a:solidFill>
                <a:latin typeface="droid arabic naskh"/>
              </a:rPr>
              <a:t>اقمار الاتصالات</a:t>
            </a:r>
          </a:p>
          <a:p>
            <a:pPr algn="ctr"/>
            <a:endParaRPr lang="ar-SA" sz="1000" dirty="0">
              <a:solidFill>
                <a:schemeClr val="bg1"/>
              </a:solidFill>
              <a:latin typeface="droid arabic naskh"/>
            </a:endParaRPr>
          </a:p>
          <a:p>
            <a:pPr algn="ctr"/>
            <a:r>
              <a:rPr lang="ar-SA" sz="700" b="0" i="0" dirty="0" smtClean="0">
                <a:solidFill>
                  <a:schemeClr val="bg1"/>
                </a:solidFill>
                <a:effectLst/>
                <a:latin typeface="droid arabic naskh"/>
              </a:rPr>
              <a:t>هو نوع من الأقمار الصناعية يستخدم للاتصالات على الأرض من خلال السماح بإرسال إشارات الإذاعة والتلفزيون والهاتف عبر البث المباشر في أي مكان في العالم.</a:t>
            </a:r>
          </a:p>
          <a:p>
            <a:pPr algn="ctr"/>
            <a:endParaRPr lang="en-US" sz="700" dirty="0">
              <a:solidFill>
                <a:schemeClr val="bg1"/>
              </a:solidFil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1356" y="4800600"/>
            <a:ext cx="1732643" cy="1041401"/>
          </a:xfrm>
          <a:prstGeom prst="rect">
            <a:avLst/>
          </a:prstGeom>
        </p:spPr>
      </p:pic>
      <p:sp>
        <p:nvSpPr>
          <p:cNvPr id="13" name="Rounded Rectangle 12"/>
          <p:cNvSpPr/>
          <p:nvPr/>
        </p:nvSpPr>
        <p:spPr>
          <a:xfrm>
            <a:off x="3585028" y="5054600"/>
            <a:ext cx="1748972" cy="660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000" dirty="0" smtClean="0">
                <a:solidFill>
                  <a:schemeClr val="bg1"/>
                </a:solidFill>
              </a:rPr>
              <a:t>اقمار الملاحة</a:t>
            </a:r>
          </a:p>
          <a:p>
            <a:pPr algn="ctr"/>
            <a:endParaRPr lang="ar-SA" sz="1000" dirty="0" smtClean="0">
              <a:solidFill>
                <a:schemeClr val="bg1"/>
              </a:solidFill>
            </a:endParaRPr>
          </a:p>
          <a:p>
            <a:pPr algn="r"/>
            <a:r>
              <a:rPr lang="ar-SA" sz="700" b="0" i="0" dirty="0" smtClean="0">
                <a:solidFill>
                  <a:schemeClr val="bg1"/>
                </a:solidFill>
                <a:effectLst/>
                <a:latin typeface="droid arabic naskh"/>
              </a:rPr>
              <a:t>هو نوع من الأقمار الصناعية يمنح السفن والطائرات مواقعها الإحداثية على الأرض، حيث تم تطوير لسواتل الملاحة في الخمسينيات، وتعتمد على تأثير دوبلر لحساب موقع السفن التي تصدر إشارة لاسلكية، كما تستخدم الأقمار الصناعية للملاحة على نطاق واسع من قبل الجيش.</a:t>
            </a:r>
          </a:p>
          <a:p>
            <a:pPr algn="r"/>
            <a:r>
              <a:rPr lang="ar-SA" sz="700" dirty="0" smtClean="0">
                <a:solidFill>
                  <a:schemeClr val="bg1"/>
                </a:solidFill>
              </a:rPr>
              <a:t/>
            </a:r>
            <a:br>
              <a:rPr lang="ar-SA" sz="700" dirty="0" smtClean="0">
                <a:solidFill>
                  <a:schemeClr val="bg1"/>
                </a:solidFill>
              </a:rPr>
            </a:br>
            <a:endParaRPr lang="ar-SA" sz="700" dirty="0">
              <a:solidFill>
                <a:schemeClr val="bg1"/>
              </a:solidFill>
              <a:latin typeface="droid arabic naskh"/>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8599" y="2664622"/>
            <a:ext cx="1814288" cy="886935"/>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4648201"/>
            <a:ext cx="1516744" cy="1193800"/>
          </a:xfrm>
          <a:prstGeom prst="rect">
            <a:avLst/>
          </a:prstGeom>
        </p:spPr>
      </p:pic>
      <p:sp>
        <p:nvSpPr>
          <p:cNvPr id="16" name="Rounded Rectangle 15"/>
          <p:cNvSpPr/>
          <p:nvPr/>
        </p:nvSpPr>
        <p:spPr>
          <a:xfrm>
            <a:off x="5410200" y="2590800"/>
            <a:ext cx="1828800" cy="838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000" dirty="0" smtClean="0">
                <a:solidFill>
                  <a:schemeClr val="bg1"/>
                </a:solidFill>
              </a:rPr>
              <a:t>اقمار التجسس</a:t>
            </a:r>
          </a:p>
          <a:p>
            <a:pPr algn="ctr"/>
            <a:endParaRPr lang="ar-SA" sz="700" b="0" i="0" dirty="0" smtClean="0">
              <a:solidFill>
                <a:schemeClr val="bg1"/>
              </a:solidFill>
              <a:effectLst/>
              <a:latin typeface="droid arabic naskh"/>
            </a:endParaRPr>
          </a:p>
          <a:p>
            <a:pPr algn="ctr"/>
            <a:r>
              <a:rPr lang="ar-SA" sz="700" dirty="0">
                <a:solidFill>
                  <a:schemeClr val="bg1"/>
                </a:solidFill>
                <a:latin typeface="droid arabic naskh"/>
              </a:rPr>
              <a:t>ت</a:t>
            </a:r>
            <a:r>
              <a:rPr lang="ar-SA" sz="700" b="0" i="0" dirty="0" smtClean="0">
                <a:solidFill>
                  <a:schemeClr val="bg1"/>
                </a:solidFill>
                <a:effectLst/>
                <a:latin typeface="droid arabic naskh"/>
              </a:rPr>
              <a:t>ستخدم أقمار الاستطلاع للتجسس على بلدان أخرى، حيث أنها توفر معلومات استخبارية حول الأنشطة العسكرية للبلدان الأجنبية فهناك مثلا كينان، بيج بيرد، لاكروس، يمكن لهذه الأقمار الصناعية حتى الكشف عن موعد إطلاق الصواريخ أو الانفجارات النووية في الفضاء.</a:t>
            </a:r>
            <a:endParaRPr lang="ar-SA" sz="700" dirty="0" smtClean="0">
              <a:solidFill>
                <a:schemeClr val="bg1"/>
              </a:solidFill>
            </a:endParaRPr>
          </a:p>
        </p:txBody>
      </p:sp>
      <p:sp>
        <p:nvSpPr>
          <p:cNvPr id="17" name="Rounded Rectangle 16"/>
          <p:cNvSpPr/>
          <p:nvPr/>
        </p:nvSpPr>
        <p:spPr>
          <a:xfrm>
            <a:off x="7199087" y="4800600"/>
            <a:ext cx="1640113"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000" dirty="0" smtClean="0">
                <a:solidFill>
                  <a:schemeClr val="bg1"/>
                </a:solidFill>
                <a:latin typeface="droid arabic naskh"/>
              </a:rPr>
              <a:t>اقمار الاستشعار عن بعد </a:t>
            </a:r>
          </a:p>
          <a:p>
            <a:pPr algn="r">
              <a:buFont typeface="Arial"/>
              <a:buChar char="•"/>
            </a:pPr>
            <a:endParaRPr lang="ar-SA" sz="700" b="0" i="0" dirty="0" smtClean="0">
              <a:solidFill>
                <a:schemeClr val="bg1"/>
              </a:solidFill>
              <a:effectLst/>
              <a:latin typeface="droid arabic naskh"/>
            </a:endParaRPr>
          </a:p>
          <a:p>
            <a:pPr algn="r">
              <a:buFont typeface="Arial"/>
              <a:buChar char="•"/>
            </a:pPr>
            <a:r>
              <a:rPr lang="ar-SA" sz="700" b="0" i="0" dirty="0" smtClean="0">
                <a:solidFill>
                  <a:schemeClr val="bg1"/>
                </a:solidFill>
                <a:effectLst/>
                <a:latin typeface="droid arabic naskh"/>
              </a:rPr>
              <a:t>لاستشعار عن بعد هو مراقبة وقياس بيئتنا من بعيد، وعادة ما يتم وضع أقمار الاستشعار عن بعد في الفضاء لمراقبة الموارد المهمة للبشر، على سبيل المثال، قد تتعقب سواتل الاستشعار عن بُعد هجرة الحيوانات، أو تحدد موقع الرواسب المعدنية، أو تشاهد المحاصيل الزراعية بحثًا عن أضرار الطقس.</a:t>
            </a:r>
          </a:p>
        </p:txBody>
      </p:sp>
    </p:spTree>
    <p:extLst>
      <p:ext uri="{BB962C8B-B14F-4D97-AF65-F5344CB8AC3E}">
        <p14:creationId xmlns:p14="http://schemas.microsoft.com/office/powerpoint/2010/main" val="191359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4886"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856" y="4800600"/>
            <a:ext cx="1516744" cy="104140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2667000"/>
            <a:ext cx="1447800" cy="88942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4800600"/>
            <a:ext cx="1516744" cy="1041401"/>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2578313"/>
            <a:ext cx="1516744" cy="97811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4737100"/>
            <a:ext cx="1516744" cy="1041401"/>
          </a:xfrm>
          <a:prstGeom prst="rect">
            <a:avLst/>
          </a:prstGeom>
        </p:spPr>
      </p:pic>
      <p:sp>
        <p:nvSpPr>
          <p:cNvPr id="11" name="Rounded Rectangle 10"/>
          <p:cNvSpPr/>
          <p:nvPr/>
        </p:nvSpPr>
        <p:spPr>
          <a:xfrm>
            <a:off x="1752600" y="5702300"/>
            <a:ext cx="1752600" cy="762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000" dirty="0" smtClean="0">
                <a:solidFill>
                  <a:schemeClr val="bg1"/>
                </a:solidFill>
                <a:latin typeface="droid arabic naskh"/>
              </a:rPr>
              <a:t>اقمار البحث و الانقاذ</a:t>
            </a:r>
            <a:endParaRPr lang="ar-SA" sz="1000" dirty="0">
              <a:solidFill>
                <a:schemeClr val="bg1"/>
              </a:solidFill>
              <a:latin typeface="droid arabic naskh"/>
            </a:endParaRPr>
          </a:p>
          <a:p>
            <a:pPr algn="ctr"/>
            <a:endParaRPr lang="ar-SA" sz="700" b="0" i="0" dirty="0" smtClean="0">
              <a:solidFill>
                <a:schemeClr val="bg1"/>
              </a:solidFill>
              <a:effectLst/>
              <a:latin typeface="droid arabic naskh"/>
            </a:endParaRPr>
          </a:p>
          <a:p>
            <a:pPr algn="ctr"/>
            <a:r>
              <a:rPr lang="ar-SA" sz="700" b="0" i="0" dirty="0" smtClean="0">
                <a:solidFill>
                  <a:schemeClr val="bg1"/>
                </a:solidFill>
                <a:effectLst/>
                <a:latin typeface="droid arabic naskh"/>
              </a:rPr>
              <a:t>صُممت سواتل البحث والإنقاذ لتوفير وسيلة للسفن في البحر وفي الجو للاتصال من المناطق النائية، حيث يمكن لهذه الأقمار الصناعية اكتشاف وتحديد أماكن إشارات الطوارئ التي تحملها السفن أو الطائرات أو الأفراد في أماكن نائية أو خطرة.</a:t>
            </a:r>
          </a:p>
        </p:txBody>
      </p:sp>
      <p:sp>
        <p:nvSpPr>
          <p:cNvPr id="12" name="Rounded Rectangle 11"/>
          <p:cNvSpPr/>
          <p:nvPr/>
        </p:nvSpPr>
        <p:spPr>
          <a:xfrm>
            <a:off x="5098144" y="5791200"/>
            <a:ext cx="2140856" cy="762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000" b="0" i="0" dirty="0" smtClean="0">
                <a:solidFill>
                  <a:schemeClr val="bg1"/>
                </a:solidFill>
                <a:effectLst/>
                <a:latin typeface="droid arabic naskh"/>
              </a:rPr>
              <a:t>اقمار استكشاف الفضاء</a:t>
            </a:r>
          </a:p>
          <a:p>
            <a:pPr algn="ctr"/>
            <a:endParaRPr lang="ar-SA" sz="700" dirty="0" smtClean="0">
              <a:solidFill>
                <a:schemeClr val="bg1"/>
              </a:solidFill>
              <a:latin typeface="droid arabic naskh"/>
            </a:endParaRPr>
          </a:p>
          <a:p>
            <a:pPr algn="ctr"/>
            <a:r>
              <a:rPr lang="ar-SA" sz="700" dirty="0">
                <a:solidFill>
                  <a:schemeClr val="bg1"/>
                </a:solidFill>
                <a:latin typeface="droid arabic naskh"/>
              </a:rPr>
              <a:t>ا</a:t>
            </a:r>
            <a:r>
              <a:rPr lang="ar-SA" sz="700" dirty="0" smtClean="0">
                <a:solidFill>
                  <a:schemeClr val="bg1"/>
                </a:solidFill>
                <a:latin typeface="droid arabic naskh"/>
              </a:rPr>
              <a:t>ق</a:t>
            </a:r>
            <a:r>
              <a:rPr lang="ar-SA" sz="700" b="0" i="0" dirty="0" smtClean="0">
                <a:solidFill>
                  <a:schemeClr val="bg1"/>
                </a:solidFill>
                <a:effectLst/>
                <a:latin typeface="droid arabic naskh"/>
              </a:rPr>
              <a:t>مار استكشاف الفضاء ليست أقمار صناعية على الإطلاق؛ هم في الواقع كائنات في الفضاء، يتم تعريف القمر الصناعي بأنه شيء يدور حول شيء آخر (عادةً ما يكون كوكبًا)، لكن أقمار الفضاء لا تفعل ذلك وبدلاً من ذلك تنتقل إلى عمق النظام الشمسي، ومع ذلك، فهي تشبه الأقمار الصناعية التي تدور في التصميم والوظيفة، وهناك مثال على ذلك وهو القمر الصناعي غاليليو.</a:t>
            </a:r>
          </a:p>
          <a:p>
            <a:pPr algn="ctr"/>
            <a:endParaRPr lang="ar-SA" sz="1000" b="0" i="0" dirty="0" smtClean="0">
              <a:solidFill>
                <a:schemeClr val="bg1"/>
              </a:solidFill>
              <a:effectLst/>
              <a:latin typeface="droid arabic naskh"/>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312055"/>
            <a:ext cx="2431144" cy="754743"/>
          </a:xfrm>
          <a:prstGeom prst="rect">
            <a:avLst/>
          </a:prstGeom>
        </p:spPr>
      </p:pic>
      <p:sp>
        <p:nvSpPr>
          <p:cNvPr id="14" name="Rectangle 13"/>
          <p:cNvSpPr/>
          <p:nvPr/>
        </p:nvSpPr>
        <p:spPr>
          <a:xfrm>
            <a:off x="3088101" y="457200"/>
            <a:ext cx="2550699" cy="430887"/>
          </a:xfrm>
          <a:prstGeom prst="rect">
            <a:avLst/>
          </a:prstGeom>
        </p:spPr>
        <p:txBody>
          <a:bodyPr wrap="none">
            <a:spAutoFit/>
          </a:bodyPr>
          <a:lstStyle/>
          <a:p>
            <a:pPr algn="ctr"/>
            <a:r>
              <a:rPr lang="ar-SA" sz="2200" dirty="0" smtClean="0">
                <a:solidFill>
                  <a:schemeClr val="bg1"/>
                </a:solidFill>
              </a:rPr>
              <a:t>انواع الاقمار الاصطناعية </a:t>
            </a:r>
            <a:endParaRPr lang="en-US" sz="2200" dirty="0">
              <a:solidFill>
                <a:schemeClr val="bg1"/>
              </a:solidFill>
            </a:endParaRP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8656" y="2819400"/>
            <a:ext cx="1516744" cy="749513"/>
          </a:xfrm>
          <a:prstGeom prst="rect">
            <a:avLst/>
          </a:prstGeom>
        </p:spPr>
      </p:pic>
      <p:sp>
        <p:nvSpPr>
          <p:cNvPr id="15" name="Rounded Rectangle 14"/>
          <p:cNvSpPr/>
          <p:nvPr/>
        </p:nvSpPr>
        <p:spPr>
          <a:xfrm>
            <a:off x="3505200" y="3148155"/>
            <a:ext cx="1752600" cy="38099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000" dirty="0" smtClean="0">
                <a:solidFill>
                  <a:schemeClr val="bg1"/>
                </a:solidFill>
                <a:latin typeface="droid arabic naskh"/>
              </a:rPr>
              <a:t>اقمار اصطناعيه خاصه بطقس</a:t>
            </a:r>
          </a:p>
          <a:p>
            <a:pPr algn="r"/>
            <a:endParaRPr lang="ar-SA" sz="700" b="0" i="0" dirty="0" smtClean="0">
              <a:solidFill>
                <a:schemeClr val="bg1"/>
              </a:solidFill>
              <a:effectLst/>
              <a:latin typeface="droid arabic naskh"/>
            </a:endParaRPr>
          </a:p>
          <a:p>
            <a:pPr algn="r"/>
            <a:r>
              <a:rPr lang="ar-SA" sz="700" b="0" i="0" dirty="0" smtClean="0">
                <a:solidFill>
                  <a:schemeClr val="bg1"/>
                </a:solidFill>
                <a:effectLst/>
                <a:latin typeface="droid arabic naskh"/>
              </a:rPr>
              <a:t>هي تلك الأقمار الصناعية التي تعتمد التكنولوجيا الحديثة من أجل التنبؤ بحالة الطقس الجوية مثل القمر متيوسات.</a:t>
            </a:r>
          </a:p>
          <a:p>
            <a:pPr algn="r"/>
            <a:r>
              <a:rPr lang="ar-SA" sz="700" dirty="0" smtClean="0">
                <a:solidFill>
                  <a:schemeClr val="bg1"/>
                </a:solidFill>
              </a:rPr>
              <a:t/>
            </a:r>
            <a:br>
              <a:rPr lang="ar-SA" sz="700" dirty="0" smtClean="0">
                <a:solidFill>
                  <a:schemeClr val="bg1"/>
                </a:solidFill>
              </a:rPr>
            </a:br>
            <a:endParaRPr lang="ar-SA" sz="700" b="0" i="0" dirty="0" smtClean="0">
              <a:solidFill>
                <a:schemeClr val="bg1"/>
              </a:solidFill>
              <a:effectLst/>
              <a:latin typeface="droid arabic naskh"/>
            </a:endParaRPr>
          </a:p>
          <a:p>
            <a:pPr algn="ctr"/>
            <a:r>
              <a:rPr lang="ar-SA" sz="700" b="0" i="0" dirty="0" smtClean="0">
                <a:solidFill>
                  <a:schemeClr val="bg1"/>
                </a:solidFill>
                <a:effectLst/>
                <a:latin typeface="droid arabic naskh"/>
              </a:rPr>
              <a:t>.</a:t>
            </a:r>
          </a:p>
        </p:txBody>
      </p:sp>
    </p:spTree>
    <p:extLst>
      <p:ext uri="{BB962C8B-B14F-4D97-AF65-F5344CB8AC3E}">
        <p14:creationId xmlns:p14="http://schemas.microsoft.com/office/powerpoint/2010/main" val="3612533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4267200" cy="2362200"/>
          </a:xfrm>
          <a:prstGeom prst="rect">
            <a:avLst/>
          </a:prstGeom>
        </p:spPr>
      </p:pic>
      <p:sp>
        <p:nvSpPr>
          <p:cNvPr id="6" name="Rounded Rectangle 5"/>
          <p:cNvSpPr/>
          <p:nvPr/>
        </p:nvSpPr>
        <p:spPr>
          <a:xfrm>
            <a:off x="990600" y="1371600"/>
            <a:ext cx="4267200" cy="1905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200" dirty="0" smtClean="0">
                <a:solidFill>
                  <a:schemeClr val="bg1"/>
                </a:solidFill>
              </a:rPr>
              <a:t>استخدامات الاقمار الاصطناعية</a:t>
            </a:r>
          </a:p>
          <a:p>
            <a:pPr algn="r">
              <a:buFont typeface="Arial"/>
              <a:buChar char="•"/>
            </a:pPr>
            <a:endParaRPr lang="ar-SA" sz="1000" dirty="0" smtClean="0">
              <a:solidFill>
                <a:schemeClr val="bg1"/>
              </a:solidFill>
              <a:latin typeface="droid arabic naskh"/>
            </a:endParaRPr>
          </a:p>
          <a:p>
            <a:pPr algn="r">
              <a:buFont typeface="Arial"/>
              <a:buChar char="•"/>
            </a:pPr>
            <a:r>
              <a:rPr lang="ar-SA" sz="1000" dirty="0" smtClean="0">
                <a:solidFill>
                  <a:schemeClr val="bg1"/>
                </a:solidFill>
                <a:latin typeface="droid arabic naskh"/>
              </a:rPr>
              <a:t>ي</a:t>
            </a:r>
            <a:r>
              <a:rPr lang="ar-SA" sz="1000" b="0" i="0" dirty="0" smtClean="0">
                <a:solidFill>
                  <a:schemeClr val="bg1"/>
                </a:solidFill>
                <a:effectLst/>
                <a:latin typeface="droid arabic naskh"/>
              </a:rPr>
              <a:t>مكن تصنيف الأقمار الصناعية حسب وظيفتها منذ إطلاقها في الفضاء للقيام بعمل معين، حيث يجب أن يكون القمر الصناعي مصممًا خصيصًا للوفاء بدوره.</a:t>
            </a:r>
          </a:p>
          <a:p>
            <a:pPr algn="r">
              <a:buFont typeface="Arial"/>
              <a:buChar char="•"/>
            </a:pPr>
            <a:r>
              <a:rPr lang="ar-SA" sz="1000" b="0" i="0" dirty="0" smtClean="0">
                <a:solidFill>
                  <a:schemeClr val="bg1"/>
                </a:solidFill>
                <a:effectLst/>
                <a:latin typeface="droid arabic naskh"/>
              </a:rPr>
              <a:t>هناك تسعة أنواع مختلفة من الأقمار الصناعية، حيث أن أقمار الاتصالات هي أقمار صناعية تتابع استقبال الإشارات من محطة أرضية ثم تعيد إرسال الإشارة إلى محطات أرضية أخرى. أنها تتحرك عادة في مدار ثابت بالنسبة للأرض، بينما تقوم أداة الاستشعار عن بُعد بجمع معلومات حول كائن ما.</a:t>
            </a:r>
          </a:p>
          <a:p>
            <a:pPr algn="r">
              <a:buFont typeface="Arial"/>
              <a:buChar char="•"/>
            </a:pPr>
            <a:r>
              <a:rPr lang="ar-SA" sz="1000" b="0" i="0" dirty="0" smtClean="0">
                <a:solidFill>
                  <a:schemeClr val="bg1"/>
                </a:solidFill>
                <a:effectLst/>
                <a:latin typeface="droid arabic naskh"/>
              </a:rPr>
              <a:t>يتكون النظام العالمي لتحديد المواقع (</a:t>
            </a:r>
            <a:r>
              <a:rPr lang="en-US" sz="1000" b="0" i="0" dirty="0" smtClean="0">
                <a:solidFill>
                  <a:schemeClr val="bg1"/>
                </a:solidFill>
                <a:effectLst/>
                <a:latin typeface="droid arabic naskh"/>
              </a:rPr>
              <a:t>GPS) </a:t>
            </a:r>
            <a:r>
              <a:rPr lang="ar-SA" sz="1000" b="0" i="0" dirty="0" smtClean="0">
                <a:solidFill>
                  <a:schemeClr val="bg1"/>
                </a:solidFill>
                <a:effectLst/>
                <a:latin typeface="droid arabic naskh"/>
              </a:rPr>
              <a:t>من 32 ساتلًا أرضيًا مداريًا متوسطًا في ست مواقع مدارية مختلفة، مع تباين العدد الدقيق للأقمار الصناعية حيث يتم سحب الأقمار الصناعية القديمة واستبدالها.</a:t>
            </a:r>
          </a:p>
          <a:p>
            <a:pPr algn="r">
              <a:buFont typeface="Arial"/>
              <a:buChar char="•"/>
            </a:pPr>
            <a:r>
              <a:rPr lang="ar-SA" sz="1000" b="0" i="0" dirty="0" smtClean="0">
                <a:solidFill>
                  <a:schemeClr val="bg1"/>
                </a:solidFill>
                <a:effectLst/>
                <a:latin typeface="droid arabic naskh"/>
              </a:rPr>
              <a:t>يعمل </a:t>
            </a:r>
            <a:r>
              <a:rPr lang="en-US" sz="1000" b="0" i="0" dirty="0" smtClean="0">
                <a:solidFill>
                  <a:schemeClr val="bg1"/>
                </a:solidFill>
                <a:effectLst/>
                <a:latin typeface="droid arabic naskh"/>
              </a:rPr>
              <a:t>GPS </a:t>
            </a:r>
            <a:r>
              <a:rPr lang="ar-SA" sz="1000" b="0" i="0" dirty="0" smtClean="0">
                <a:solidFill>
                  <a:schemeClr val="bg1"/>
                </a:solidFill>
                <a:effectLst/>
                <a:latin typeface="droid arabic naskh"/>
              </a:rPr>
              <a:t>منذ عام 1978 وهو متاح عالميًا منذ عام 1994، وهو نظام الملاحة عبر الأقمار الصناعية الأكثر استخدامًا في العالم.</a:t>
            </a:r>
          </a:p>
          <a:p>
            <a:pPr algn="r"/>
            <a:endParaRPr lang="en-US" sz="2200" dirty="0">
              <a:solidFill>
                <a:schemeClr val="bg1"/>
              </a:solidFill>
            </a:endParaRPr>
          </a:p>
        </p:txBody>
      </p:sp>
    </p:spTree>
    <p:extLst>
      <p:ext uri="{BB962C8B-B14F-4D97-AF65-F5344CB8AC3E}">
        <p14:creationId xmlns:p14="http://schemas.microsoft.com/office/powerpoint/2010/main" val="225781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1981199"/>
            <a:ext cx="2362200" cy="297180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399" y="3926859"/>
            <a:ext cx="1575179" cy="623532"/>
          </a:xfrm>
          <a:prstGeom prst="rect">
            <a:avLst/>
          </a:prstGeom>
        </p:spPr>
      </p:pic>
      <p:sp>
        <p:nvSpPr>
          <p:cNvPr id="7" name="Rounded Rectangle 6"/>
          <p:cNvSpPr/>
          <p:nvPr/>
        </p:nvSpPr>
        <p:spPr>
          <a:xfrm>
            <a:off x="1676399" y="4038600"/>
            <a:ext cx="1575179" cy="4000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dirty="0" smtClean="0">
                <a:solidFill>
                  <a:schemeClr val="bg1"/>
                </a:solidFill>
              </a:rPr>
              <a:t>اول قمر صناعي</a:t>
            </a:r>
            <a:endParaRPr lang="en-US" sz="2000" dirty="0">
              <a:solidFill>
                <a:schemeClr val="bg1"/>
              </a:solidFill>
            </a:endParaRPr>
          </a:p>
        </p:txBody>
      </p:sp>
      <p:sp>
        <p:nvSpPr>
          <p:cNvPr id="8" name="Rounded Rectangle 7"/>
          <p:cNvSpPr/>
          <p:nvPr/>
        </p:nvSpPr>
        <p:spPr>
          <a:xfrm>
            <a:off x="3505200" y="1905000"/>
            <a:ext cx="2590800" cy="3048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buFont typeface="Arial"/>
              <a:buChar char="•"/>
            </a:pPr>
            <a:r>
              <a:rPr lang="ar-SA" sz="1200" b="0" i="0" dirty="0" smtClean="0">
                <a:solidFill>
                  <a:schemeClr val="bg1"/>
                </a:solidFill>
                <a:effectLst/>
                <a:latin typeface="droid arabic naskh"/>
              </a:rPr>
              <a:t>يمثل يوليو 1957 بداية السنة الجيوفيزيائية الدولية، عندما خطط العلماء في جميع أنحاء العالم لمراقبة مختلف الظواهر العلمية.</a:t>
            </a:r>
          </a:p>
          <a:p>
            <a:pPr algn="r">
              <a:buFont typeface="Arial"/>
              <a:buChar char="•"/>
            </a:pPr>
            <a:r>
              <a:rPr lang="ar-SA" sz="1200" b="0" i="0" dirty="0" smtClean="0">
                <a:solidFill>
                  <a:schemeClr val="bg1"/>
                </a:solidFill>
                <a:effectLst/>
                <a:latin typeface="droid arabic naskh"/>
              </a:rPr>
              <a:t>خلال هذه الفترة من التعاون العلمي، أذهل الاتحاد السوفيتي العالم بإطلاق سبوتنيك، وهو أول قمر صناعي على الإطلاق.</a:t>
            </a:r>
          </a:p>
          <a:p>
            <a:pPr algn="r">
              <a:buFont typeface="Arial"/>
              <a:buChar char="•"/>
            </a:pPr>
            <a:r>
              <a:rPr lang="ar-SA" sz="1200" b="0" i="0" dirty="0" smtClean="0">
                <a:solidFill>
                  <a:schemeClr val="bg1"/>
                </a:solidFill>
                <a:effectLst/>
                <a:latin typeface="droid arabic naskh"/>
              </a:rPr>
              <a:t>حيث أنه في 4 أكتوبر 1957، أطلق الاتحاد السوفياتي القمر الصناعي في مدار صغير جداً مع جهاز الإرسال اللاسلكي الذي صدر طريقه إلى التاريخ، حيث فوجئ المجتمع بأن السوفييت يمكن أن يكون لديهم مركبة إطلاق ناجحة وتكنولوجيا إلكترونية لتشغيل القمر الصناعي.</a:t>
            </a:r>
          </a:p>
          <a:p>
            <a:pPr algn="ctr"/>
            <a:endParaRPr lang="en-US" sz="1200" dirty="0"/>
          </a:p>
        </p:txBody>
      </p:sp>
    </p:spTree>
    <p:extLst>
      <p:ext uri="{BB962C8B-B14F-4D97-AF65-F5344CB8AC3E}">
        <p14:creationId xmlns:p14="http://schemas.microsoft.com/office/powerpoint/2010/main" val="95918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6743" y="3429000"/>
            <a:ext cx="4267200" cy="2362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1905000"/>
            <a:ext cx="2438400" cy="1143000"/>
          </a:xfrm>
          <a:prstGeom prst="rect">
            <a:avLst/>
          </a:prstGeom>
        </p:spPr>
      </p:pic>
      <p:sp>
        <p:nvSpPr>
          <p:cNvPr id="7" name="Rounded Rectangle 6"/>
          <p:cNvSpPr/>
          <p:nvPr/>
        </p:nvSpPr>
        <p:spPr>
          <a:xfrm>
            <a:off x="4953000" y="2362200"/>
            <a:ext cx="2438400"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القمر الاصطناعي السعودي</a:t>
            </a:r>
            <a:endParaRPr lang="en-US" dirty="0"/>
          </a:p>
        </p:txBody>
      </p:sp>
      <p:sp>
        <p:nvSpPr>
          <p:cNvPr id="8" name="Rounded Rectangle 7"/>
          <p:cNvSpPr/>
          <p:nvPr/>
        </p:nvSpPr>
        <p:spPr>
          <a:xfrm>
            <a:off x="4724400" y="3429000"/>
            <a:ext cx="3850943" cy="2209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1050" b="1" dirty="0" smtClean="0"/>
              <a:t>القمر </a:t>
            </a:r>
            <a:r>
              <a:rPr lang="ar-SA" sz="1050" b="1" dirty="0"/>
              <a:t>الصناعي السعودي الأول للاتصالات</a:t>
            </a:r>
            <a:r>
              <a:rPr lang="ar-SA" sz="1050" dirty="0"/>
              <a:t> أو </a:t>
            </a:r>
            <a:r>
              <a:rPr lang="ar-SA" sz="1050" b="1" dirty="0"/>
              <a:t>سعودي جيو سات-1</a:t>
            </a:r>
            <a:r>
              <a:rPr lang="ar-SA" sz="1050" dirty="0"/>
              <a:t> هو قمر صناعي جغرافي متزامن سعودي تابع </a:t>
            </a:r>
            <a:r>
              <a:rPr lang="ar-SA" sz="1050" dirty="0">
                <a:solidFill>
                  <a:schemeClr val="accent1">
                    <a:lumMod val="60000"/>
                    <a:lumOff val="40000"/>
                  </a:schemeClr>
                </a:solidFill>
                <a:hlinkClick r:id="rId4" tooltip="مدينة الملك عبد العزيز للعلوم والتقنية"/>
              </a:rPr>
              <a:t>لمدينة الملك عبد العزيز للعلوم والتقنية</a:t>
            </a:r>
            <a:r>
              <a:rPr lang="ar-SA" sz="1050" dirty="0"/>
              <a:t>. تم اعتماد المشروع في أبريل 2018، بتوقيع ولي العهد السعودي </a:t>
            </a:r>
            <a:r>
              <a:rPr lang="ar-SA" sz="1050" dirty="0">
                <a:hlinkClick r:id="rId5" tooltip="محمد بن سلمان آل سعود"/>
              </a:rPr>
              <a:t>الأمير محمد بن سلمان</a:t>
            </a:r>
            <a:r>
              <a:rPr lang="ar-SA" sz="1050" dirty="0"/>
              <a:t> على آخر قطعة من القمر السعودي في </a:t>
            </a:r>
            <a:r>
              <a:rPr lang="ar-SA" sz="1050" dirty="0">
                <a:hlinkClick r:id="rId6" tooltip="سان فرانسيسكو"/>
              </a:rPr>
              <a:t>سان فرانسيسكو</a:t>
            </a:r>
            <a:r>
              <a:rPr lang="ar-SA" sz="1050" dirty="0"/>
              <a:t> بالولايات المتحدة </a:t>
            </a:r>
            <a:r>
              <a:rPr lang="ar-SA" sz="1050" dirty="0" smtClean="0"/>
              <a:t>الأمريكية</a:t>
            </a:r>
            <a:r>
              <a:rPr lang="ar-SA" sz="1050" baseline="30000" dirty="0" smtClean="0"/>
              <a:t>1</a:t>
            </a:r>
            <a:r>
              <a:rPr lang="ar-SA" sz="1050" dirty="0" smtClean="0"/>
              <a:t>وتم </a:t>
            </a:r>
            <a:r>
              <a:rPr lang="ar-SA" sz="1050" dirty="0"/>
              <a:t>بناؤه من قبل شركة </a:t>
            </a:r>
            <a:r>
              <a:rPr lang="ar-SA" sz="1050" dirty="0">
                <a:hlinkClick r:id="rId7" tooltip="لوكهيد مارتن"/>
              </a:rPr>
              <a:t>لوكهيد مارتن</a:t>
            </a:r>
            <a:r>
              <a:rPr lang="ar-SA" sz="1050" dirty="0"/>
              <a:t> وتم إطلاقه في 5 فبراير 2019 من قاعدة كورو في إقليم غويانا الفرنسية شمال أمريكا الجنوبية، على متن رحلة أريان رحلة أريان 247 ڤي أيه. سيوفر القمر الصناعي منظومة اتصالات آمنة للجهات الأمنية والعسكرية في </a:t>
            </a:r>
            <a:r>
              <a:rPr lang="ar-SA" sz="1050" dirty="0">
                <a:hlinkClick r:id="rId8" tooltip="الشرق الأوسط"/>
              </a:rPr>
              <a:t>الشرق الأوسط</a:t>
            </a:r>
            <a:r>
              <a:rPr lang="ar-SA" sz="1050" dirty="0"/>
              <a:t> وجنوب إفريقيا وأوروبا. يعتبر هذا القمر الصناعي السعودي السادس عشر الذي يتم إطلاقه في </a:t>
            </a:r>
            <a:r>
              <a:rPr lang="ar-SA" sz="1050" dirty="0" smtClean="0"/>
              <a:t>الفضاء.</a:t>
            </a:r>
            <a:r>
              <a:rPr lang="ar-SA" sz="1050" baseline="30000" dirty="0" smtClean="0"/>
              <a:t> </a:t>
            </a:r>
            <a:r>
              <a:rPr lang="ar-SA" sz="1050" dirty="0" smtClean="0"/>
              <a:t>وهو </a:t>
            </a:r>
            <a:r>
              <a:rPr lang="ar-SA" sz="1050" dirty="0"/>
              <a:t>أول قمر صناعي مملوك بالكامل </a:t>
            </a:r>
            <a:r>
              <a:rPr lang="ar-SA" sz="1050" dirty="0">
                <a:hlinkClick r:id="rId9" tooltip="السعودية"/>
              </a:rPr>
              <a:t>للمملكة العربية السعودية</a:t>
            </a:r>
            <a:r>
              <a:rPr lang="ar-SA" sz="1050" dirty="0"/>
              <a:t>، يتم تشغيله والتحكم فيه من محطات أرضية في السعودية.</a:t>
            </a:r>
            <a:endParaRPr lang="en-US" sz="1050" dirty="0"/>
          </a:p>
        </p:txBody>
      </p:sp>
    </p:spTree>
    <p:extLst>
      <p:ext uri="{BB962C8B-B14F-4D97-AF65-F5344CB8AC3E}">
        <p14:creationId xmlns:p14="http://schemas.microsoft.com/office/powerpoint/2010/main" val="2684002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98591"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2057400"/>
            <a:ext cx="2590800" cy="99060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3352799"/>
            <a:ext cx="2590800" cy="99060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4648200"/>
            <a:ext cx="2590800" cy="990601"/>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1851" y="2133599"/>
            <a:ext cx="2590800" cy="990601"/>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3352799"/>
            <a:ext cx="2590800" cy="990601"/>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4648199"/>
            <a:ext cx="2590800" cy="990601"/>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3895" y="533400"/>
            <a:ext cx="2182505" cy="495300"/>
          </a:xfrm>
          <a:prstGeom prst="rect">
            <a:avLst/>
          </a:prstGeom>
        </p:spPr>
      </p:pic>
      <p:sp>
        <p:nvSpPr>
          <p:cNvPr id="14" name="Rounded Rectangle 13"/>
          <p:cNvSpPr/>
          <p:nvPr/>
        </p:nvSpPr>
        <p:spPr>
          <a:xfrm>
            <a:off x="3048000" y="533400"/>
            <a:ext cx="2667000" cy="4953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rPr>
              <a:t>اهداف القمرالاصطناعي السعودي</a:t>
            </a:r>
            <a:endParaRPr lang="en-US" dirty="0">
              <a:solidFill>
                <a:schemeClr val="bg1"/>
              </a:solidFill>
            </a:endParaRPr>
          </a:p>
        </p:txBody>
      </p:sp>
      <p:sp>
        <p:nvSpPr>
          <p:cNvPr id="15" name="Rounded Rectangle 14"/>
          <p:cNvSpPr/>
          <p:nvPr/>
        </p:nvSpPr>
        <p:spPr>
          <a:xfrm>
            <a:off x="1676400" y="2286000"/>
            <a:ext cx="2642547" cy="685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400" dirty="0"/>
              <a:t>توفير اتصالات النطاق العريض والاتصالات الآمنة</a:t>
            </a:r>
          </a:p>
        </p:txBody>
      </p:sp>
      <p:sp>
        <p:nvSpPr>
          <p:cNvPr id="16" name="Rounded Rectangle 15"/>
          <p:cNvSpPr/>
          <p:nvPr/>
        </p:nvSpPr>
        <p:spPr>
          <a:xfrm>
            <a:off x="1624653" y="3581400"/>
            <a:ext cx="2642547" cy="685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sz="1400" dirty="0"/>
          </a:p>
        </p:txBody>
      </p:sp>
      <p:sp>
        <p:nvSpPr>
          <p:cNvPr id="17" name="Rectangle 16"/>
          <p:cNvSpPr/>
          <p:nvPr/>
        </p:nvSpPr>
        <p:spPr>
          <a:xfrm>
            <a:off x="1738952" y="3581400"/>
            <a:ext cx="2313295" cy="954107"/>
          </a:xfrm>
          <a:prstGeom prst="rect">
            <a:avLst/>
          </a:prstGeom>
        </p:spPr>
        <p:txBody>
          <a:bodyPr wrap="square">
            <a:spAutoFit/>
          </a:bodyPr>
          <a:lstStyle/>
          <a:p>
            <a:pPr algn="ctr"/>
            <a:r>
              <a:rPr lang="ar-SA" sz="1400" dirty="0">
                <a:solidFill>
                  <a:schemeClr val="bg1"/>
                </a:solidFill>
              </a:rPr>
              <a:t>تأمين الاتصالات الفضائية ذات السرعة العالية على نطاق </a:t>
            </a:r>
            <a:r>
              <a:rPr lang="en-US" sz="1400" dirty="0" err="1">
                <a:solidFill>
                  <a:schemeClr val="bg1"/>
                </a:solidFill>
              </a:rPr>
              <a:t>Ka</a:t>
            </a:r>
            <a:r>
              <a:rPr lang="en-US" sz="1400" dirty="0">
                <a:solidFill>
                  <a:schemeClr val="bg1"/>
                </a:solidFill>
              </a:rPr>
              <a:t>-Band</a:t>
            </a:r>
          </a:p>
          <a:p>
            <a:pPr algn="ctr"/>
            <a:r>
              <a:rPr lang="en-US" sz="1400" dirty="0" smtClean="0">
                <a:solidFill>
                  <a:schemeClr val="bg1"/>
                </a:solidFill>
              </a:rPr>
              <a:t/>
            </a:r>
            <a:br>
              <a:rPr lang="en-US" sz="1400" dirty="0" smtClean="0">
                <a:solidFill>
                  <a:schemeClr val="bg1"/>
                </a:solidFill>
              </a:rPr>
            </a:br>
            <a:endParaRPr lang="en-US" sz="1400" dirty="0">
              <a:solidFill>
                <a:schemeClr val="bg1"/>
              </a:solidFill>
            </a:endParaRPr>
          </a:p>
        </p:txBody>
      </p:sp>
      <p:sp>
        <p:nvSpPr>
          <p:cNvPr id="18" name="Rounded Rectangle 17"/>
          <p:cNvSpPr/>
          <p:nvPr/>
        </p:nvSpPr>
        <p:spPr>
          <a:xfrm>
            <a:off x="5443750" y="4953000"/>
            <a:ext cx="2752867" cy="7620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200" dirty="0"/>
              <a:t>تقديم خدمات الاتصالات بمواصفات تجارية لمناطق الشرق الأوسط وشمال </a:t>
            </a:r>
            <a:r>
              <a:rPr lang="ar-SA" sz="1200" dirty="0">
                <a:hlinkClick r:id="rId4" tooltip="شمال أفريقيا"/>
              </a:rPr>
              <a:t>إفريقيا</a:t>
            </a:r>
            <a:r>
              <a:rPr lang="ar-SA" sz="1200" dirty="0"/>
              <a:t> و</a:t>
            </a:r>
            <a:r>
              <a:rPr lang="ar-SA" sz="1200" dirty="0">
                <a:hlinkClick r:id="rId5" tooltip="أوروبا"/>
              </a:rPr>
              <a:t>أوروبا</a:t>
            </a:r>
            <a:r>
              <a:rPr lang="ar-SA" sz="1200" dirty="0"/>
              <a:t> وأجزاء كبيرة من </a:t>
            </a:r>
            <a:r>
              <a:rPr lang="ar-SA" sz="1200" dirty="0">
                <a:hlinkClick r:id="rId6" tooltip="أفريقيا"/>
              </a:rPr>
              <a:t>إفريقيا</a:t>
            </a:r>
            <a:r>
              <a:rPr lang="ar-SA" sz="1200" dirty="0"/>
              <a:t> وآسيا الوسطى</a:t>
            </a:r>
          </a:p>
          <a:p>
            <a:pPr algn="ctr"/>
            <a:r>
              <a:rPr lang="ar-SA" sz="1200" dirty="0" smtClean="0"/>
              <a:t/>
            </a:r>
            <a:br>
              <a:rPr lang="ar-SA" sz="1200" dirty="0" smtClean="0"/>
            </a:br>
            <a:endParaRPr lang="en-US" sz="1200" dirty="0"/>
          </a:p>
        </p:txBody>
      </p:sp>
      <p:sp>
        <p:nvSpPr>
          <p:cNvPr id="19" name="Rounded Rectangle 18"/>
          <p:cNvSpPr/>
          <p:nvPr/>
        </p:nvSpPr>
        <p:spPr>
          <a:xfrm>
            <a:off x="5682018" y="3729248"/>
            <a:ext cx="2514600" cy="9144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400" dirty="0"/>
              <a:t>توفير الاتصالات للمناطق شبه النائية والمناطق المنكوبة</a:t>
            </a:r>
          </a:p>
          <a:p>
            <a:pPr algn="ctr"/>
            <a:r>
              <a:rPr lang="ar-SA" sz="1400" dirty="0" smtClean="0"/>
              <a:t/>
            </a:r>
            <a:br>
              <a:rPr lang="ar-SA" sz="1400" dirty="0" smtClean="0"/>
            </a:br>
            <a:endParaRPr lang="en-US" sz="1400" dirty="0"/>
          </a:p>
        </p:txBody>
      </p:sp>
      <p:sp>
        <p:nvSpPr>
          <p:cNvPr id="20" name="Rounded Rectangle 19"/>
          <p:cNvSpPr/>
          <p:nvPr/>
        </p:nvSpPr>
        <p:spPr>
          <a:xfrm>
            <a:off x="5334000" y="2475734"/>
            <a:ext cx="2590800" cy="9508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400" dirty="0"/>
              <a:t>خلق فرص عمل في صناعة الأقمار الصناعية</a:t>
            </a:r>
          </a:p>
          <a:p>
            <a:pPr algn="ctr"/>
            <a:r>
              <a:rPr lang="ar-SA" sz="1400" dirty="0" smtClean="0"/>
              <a:t/>
            </a:r>
            <a:br>
              <a:rPr lang="ar-SA" sz="1400" dirty="0" smtClean="0"/>
            </a:br>
            <a:endParaRPr lang="en-US" sz="1400" dirty="0"/>
          </a:p>
        </p:txBody>
      </p:sp>
      <p:sp>
        <p:nvSpPr>
          <p:cNvPr id="21" name="Rounded Rectangle 20"/>
          <p:cNvSpPr/>
          <p:nvPr/>
        </p:nvSpPr>
        <p:spPr>
          <a:xfrm>
            <a:off x="1616692" y="4953000"/>
            <a:ext cx="2427594" cy="9508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400" dirty="0"/>
              <a:t>دعم البنية التحتية لقطاع الاتصالات في </a:t>
            </a:r>
            <a:r>
              <a:rPr lang="ar-SA" sz="1400" dirty="0" smtClean="0"/>
              <a:t>المملكه</a:t>
            </a:r>
            <a:r>
              <a:rPr lang="ar-SA" sz="1400" baseline="30000" dirty="0" smtClean="0">
                <a:hlinkClick r:id="rId7"/>
              </a:rPr>
              <a:t>]</a:t>
            </a:r>
            <a:endParaRPr lang="ar-SA" sz="1400" dirty="0"/>
          </a:p>
          <a:p>
            <a:pPr algn="ctr"/>
            <a:r>
              <a:rPr lang="ar-SA" sz="1400" dirty="0" smtClean="0"/>
              <a:t/>
            </a:r>
            <a:br>
              <a:rPr lang="ar-SA" sz="1400" dirty="0" smtClean="0"/>
            </a:br>
            <a:endParaRPr lang="en-US" sz="1400" dirty="0"/>
          </a:p>
        </p:txBody>
      </p:sp>
    </p:spTree>
    <p:extLst>
      <p:ext uri="{BB962C8B-B14F-4D97-AF65-F5344CB8AC3E}">
        <p14:creationId xmlns:p14="http://schemas.microsoft.com/office/powerpoint/2010/main" val="336461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2324100"/>
            <a:ext cx="4267200" cy="2400300"/>
          </a:xfrm>
          <a:prstGeom prst="rect">
            <a:avLst/>
          </a:prstGeom>
        </p:spPr>
      </p:pic>
      <p:sp>
        <p:nvSpPr>
          <p:cNvPr id="7" name="Rounded Rectangle 6"/>
          <p:cNvSpPr/>
          <p:nvPr/>
        </p:nvSpPr>
        <p:spPr>
          <a:xfrm>
            <a:off x="3886200" y="2590800"/>
            <a:ext cx="3886200" cy="1905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اسم الطالبة: نورا محمد الادريسي.</a:t>
            </a:r>
          </a:p>
          <a:p>
            <a:pPr algn="ctr"/>
            <a:r>
              <a:rPr lang="ar-SA" dirty="0" smtClean="0"/>
              <a:t>بأشراف المعلمة : سمرالفدعاني. </a:t>
            </a:r>
            <a:endParaRPr lang="en-US" dirty="0"/>
          </a:p>
        </p:txBody>
      </p:sp>
    </p:spTree>
    <p:extLst>
      <p:ext uri="{BB962C8B-B14F-4D97-AF65-F5344CB8AC3E}">
        <p14:creationId xmlns:p14="http://schemas.microsoft.com/office/powerpoint/2010/main" val="4053509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733</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Abady Mousa</dc:creator>
  <cp:lastModifiedBy>Abady Mousa</cp:lastModifiedBy>
  <cp:revision>10</cp:revision>
  <dcterms:created xsi:type="dcterms:W3CDTF">2020-10-09T10:09:30Z</dcterms:created>
  <dcterms:modified xsi:type="dcterms:W3CDTF">2020-10-09T11:43:52Z</dcterms:modified>
</cp:coreProperties>
</file>